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8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Sora Semi Bold" pitchFamily="34" charset="0"/>
      <p:regular r:id="rId17"/>
    </p:embeddedFont>
    <p:embeddedFont>
      <p:font typeface="Sora Semi Bold" pitchFamily="34" charset="-122"/>
      <p:regular r:id="rId18"/>
    </p:embeddedFont>
    <p:embeddedFont>
      <p:font typeface="Sora Semi Bold" pitchFamily="34" charset="-120"/>
      <p:regular r:id="rId19"/>
    </p:embeddedFont>
    <p:embeddedFont>
      <p:font typeface="Sora Light" pitchFamily="34" charset="0"/>
      <p:regular r:id="rId20"/>
    </p:embeddedFont>
    <p:embeddedFont>
      <p:font typeface="Sora Light" pitchFamily="34" charset="-122"/>
      <p:regular r:id="rId21"/>
    </p:embeddedFont>
    <p:embeddedFont>
      <p:font typeface="Sora Light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38.svg"/><Relationship Id="rId7" Type="http://schemas.openxmlformats.org/officeDocument/2006/relationships/image" Target="../media/image37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svg"/><Relationship Id="rId7" Type="http://schemas.openxmlformats.org/officeDocument/2006/relationships/image" Target="../media/image1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8.xml"/><Relationship Id="rId12" Type="http://schemas.openxmlformats.org/officeDocument/2006/relationships/image" Target="../media/image24.svg"/><Relationship Id="rId11" Type="http://schemas.openxmlformats.org/officeDocument/2006/relationships/image" Target="../media/image23.png"/><Relationship Id="rId10" Type="http://schemas.openxmlformats.org/officeDocument/2006/relationships/image" Target="../media/image22.sv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183" y="585311"/>
            <a:ext cx="13600033" cy="29056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400"/>
              </a:lnSpc>
              <a:buNone/>
            </a:pPr>
            <a:r>
              <a:rPr lang="en-US" sz="9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Hybrid Phishing URL Detection System</a:t>
            </a:r>
            <a:endParaRPr lang="en-US" sz="9150" dirty="0"/>
          </a:p>
        </p:txBody>
      </p:sp>
      <p:sp>
        <p:nvSpPr>
          <p:cNvPr id="3" name="Text 1"/>
          <p:cNvSpPr/>
          <p:nvPr/>
        </p:nvSpPr>
        <p:spPr>
          <a:xfrm>
            <a:off x="515183" y="3785235"/>
            <a:ext cx="13600033" cy="294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AI-Powered Defense Against Cyber Threats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2727" y="4342686"/>
            <a:ext cx="2583537" cy="176653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017" y="4342686"/>
            <a:ext cx="2583537" cy="17665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5183" y="6519386"/>
            <a:ext cx="2056090" cy="2420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Student Investigator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515183" y="6908602"/>
            <a:ext cx="6620470" cy="235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Shehryar Khan (Reg. No: 23108237)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515183" y="7276386"/>
            <a:ext cx="6620470" cy="235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Department of Robotics &amp; Artificial Intelligence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502366" y="7276386"/>
            <a:ext cx="6620470" cy="235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SZABIST University, Islamabad</a:t>
            </a:r>
            <a:endParaRPr lang="en-US" sz="1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618" y="446603"/>
            <a:ext cx="7303056" cy="5325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Conclusion and Future Directions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66618" y="1302901"/>
            <a:ext cx="13497163" cy="2590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 have successfully developed a highly effective and reliable solution for phishing URL detection.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3097292" y="1744028"/>
            <a:ext cx="1687116" cy="1205032"/>
          </a:xfrm>
          <a:prstGeom prst="roundRect">
            <a:avLst>
              <a:gd name="adj" fmla="val 5644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27026" y="2232660"/>
            <a:ext cx="227647" cy="2276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946213" y="1905833"/>
            <a:ext cx="2130504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Balanced Design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946213" y="2269093"/>
            <a:ext cx="8955762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Successfully balanced high detection speed, superior precision, and ethical AI principles within the hybrid framework.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4865251" y="2939534"/>
            <a:ext cx="9117687" cy="11430"/>
          </a:xfrm>
          <a:prstGeom prst="roundRect">
            <a:avLst>
              <a:gd name="adj" fmla="val 594995"/>
            </a:avLst>
          </a:prstGeom>
          <a:solidFill>
            <a:srgbClr val="DFB8BC"/>
          </a:solidFill>
        </p:spPr>
      </p:sp>
      <p:sp>
        <p:nvSpPr>
          <p:cNvPr id="9" name="Shape 6"/>
          <p:cNvSpPr/>
          <p:nvPr/>
        </p:nvSpPr>
        <p:spPr>
          <a:xfrm>
            <a:off x="2253734" y="3029902"/>
            <a:ext cx="3374231" cy="945952"/>
          </a:xfrm>
          <a:prstGeom prst="roundRect">
            <a:avLst>
              <a:gd name="adj" fmla="val 718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026" y="3388995"/>
            <a:ext cx="227647" cy="2276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789771" y="3191708"/>
            <a:ext cx="2130504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High Efficacy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5789771" y="3554968"/>
            <a:ext cx="7015163" cy="2590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Achieved remarkable accuracy (98.2%) with a practical reduction in false positive rates.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5708809" y="3966329"/>
            <a:ext cx="8274129" cy="11430"/>
          </a:xfrm>
          <a:prstGeom prst="roundRect">
            <a:avLst>
              <a:gd name="adj" fmla="val 594995"/>
            </a:avLst>
          </a:prstGeom>
          <a:solidFill>
            <a:srgbClr val="DFB8BC"/>
          </a:solidFill>
        </p:spPr>
      </p:sp>
      <p:sp>
        <p:nvSpPr>
          <p:cNvPr id="14" name="Shape 10"/>
          <p:cNvSpPr/>
          <p:nvPr/>
        </p:nvSpPr>
        <p:spPr>
          <a:xfrm>
            <a:off x="1410176" y="4056698"/>
            <a:ext cx="5061347" cy="1205032"/>
          </a:xfrm>
          <a:prstGeom prst="roundRect">
            <a:avLst>
              <a:gd name="adj" fmla="val 5644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026" y="4545330"/>
            <a:ext cx="227647" cy="22764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633329" y="4218503"/>
            <a:ext cx="3460075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Next Steps: Explainable AI (XAI)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6633329" y="4581763"/>
            <a:ext cx="7268647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Integrating XAI techniques to provide human-readable explanations for classification decisions.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6552367" y="5252204"/>
            <a:ext cx="7430572" cy="11430"/>
          </a:xfrm>
          <a:prstGeom prst="roundRect">
            <a:avLst>
              <a:gd name="adj" fmla="val 594995"/>
            </a:avLst>
          </a:prstGeom>
          <a:solidFill>
            <a:srgbClr val="DFB8BC"/>
          </a:solidFill>
        </p:spPr>
      </p:sp>
      <p:sp>
        <p:nvSpPr>
          <p:cNvPr id="19" name="Shape 14"/>
          <p:cNvSpPr/>
          <p:nvPr/>
        </p:nvSpPr>
        <p:spPr>
          <a:xfrm>
            <a:off x="566618" y="5342573"/>
            <a:ext cx="6748582" cy="1205032"/>
          </a:xfrm>
          <a:prstGeom prst="roundRect">
            <a:avLst>
              <a:gd name="adj" fmla="val 5644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7026" y="5831205"/>
            <a:ext cx="227647" cy="22764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77006" y="5504378"/>
            <a:ext cx="2130504" cy="266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Future Deployment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477006" y="5867638"/>
            <a:ext cx="6424970" cy="518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Developing a real-time, lightweight browser extension and establishing automated retraining pipelines.</a:t>
            </a:r>
            <a:endParaRPr lang="en-US" sz="1250" dirty="0"/>
          </a:p>
        </p:txBody>
      </p:sp>
      <p:sp>
        <p:nvSpPr>
          <p:cNvPr id="23" name="Text 17"/>
          <p:cNvSpPr/>
          <p:nvPr/>
        </p:nvSpPr>
        <p:spPr>
          <a:xfrm>
            <a:off x="566618" y="6790373"/>
            <a:ext cx="6750725" cy="4260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Thank You for Your Time and Attention.</a:t>
            </a:r>
            <a:endParaRPr lang="en-US" sz="2650" dirty="0"/>
          </a:p>
        </p:txBody>
      </p:sp>
      <p:sp>
        <p:nvSpPr>
          <p:cNvPr id="24" name="Text 18"/>
          <p:cNvSpPr/>
          <p:nvPr/>
        </p:nvSpPr>
        <p:spPr>
          <a:xfrm>
            <a:off x="566618" y="7459147"/>
            <a:ext cx="13497163" cy="3238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Questions are welcome.    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                                                                                                </a:t>
            </a: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Real World Demo :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altLang="en-US" sz="1550" dirty="0"/>
              <a:t>https://huggingface.co/spaces/Shehryar123/Phising-app</a:t>
            </a:r>
            <a:endParaRPr lang="en-US" alt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832" y="587573"/>
            <a:ext cx="13134737" cy="1405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The Persistent Threat: Phishing in the Digital Age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47832" y="2420541"/>
            <a:ext cx="4235768" cy="3169444"/>
          </a:xfrm>
          <a:prstGeom prst="roundRect">
            <a:avLst>
              <a:gd name="adj" fmla="val 4616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7352" y="2420541"/>
            <a:ext cx="121920" cy="3169444"/>
          </a:xfrm>
          <a:prstGeom prst="roundRect">
            <a:avLst>
              <a:gd name="adj" fmla="val 73615"/>
            </a:avLst>
          </a:prstGeom>
          <a:solidFill>
            <a:srgbClr val="DA1B2E"/>
          </a:solidFill>
        </p:spPr>
      </p:sp>
      <p:sp>
        <p:nvSpPr>
          <p:cNvPr id="5" name="Text 3"/>
          <p:cNvSpPr/>
          <p:nvPr/>
        </p:nvSpPr>
        <p:spPr>
          <a:xfrm>
            <a:off x="1083350" y="2664619"/>
            <a:ext cx="3656171" cy="8434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Global Cyber Menace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83350" y="3636169"/>
            <a:ext cx="3656171" cy="17097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Phishing remains one of the most pervasive and financially damaging cyber threats worldwide, targeting individuals and enterprises indiscriminately.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197197" y="2420541"/>
            <a:ext cx="4235887" cy="3169444"/>
          </a:xfrm>
          <a:prstGeom prst="roundRect">
            <a:avLst>
              <a:gd name="adj" fmla="val 4616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66717" y="2420541"/>
            <a:ext cx="121920" cy="3169444"/>
          </a:xfrm>
          <a:prstGeom prst="roundRect">
            <a:avLst>
              <a:gd name="adj" fmla="val 73615"/>
            </a:avLst>
          </a:prstGeom>
          <a:solidFill>
            <a:srgbClr val="DA1B2E"/>
          </a:solidFill>
        </p:spPr>
      </p:sp>
      <p:sp>
        <p:nvSpPr>
          <p:cNvPr id="9" name="Text 7"/>
          <p:cNvSpPr/>
          <p:nvPr/>
        </p:nvSpPr>
        <p:spPr>
          <a:xfrm>
            <a:off x="5532715" y="2664619"/>
            <a:ext cx="3574137" cy="421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Tactics of Deception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532715" y="3214449"/>
            <a:ext cx="3656290" cy="17097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Attackers expertly mimic trusted websites, emails, and services to steal sensitive data, including login credentials and proprietary information.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9646682" y="2420541"/>
            <a:ext cx="4235768" cy="3169444"/>
          </a:xfrm>
          <a:prstGeom prst="roundRect">
            <a:avLst>
              <a:gd name="adj" fmla="val 4616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16202" y="2420541"/>
            <a:ext cx="121920" cy="3169444"/>
          </a:xfrm>
          <a:prstGeom prst="roundRect">
            <a:avLst>
              <a:gd name="adj" fmla="val 73615"/>
            </a:avLst>
          </a:prstGeom>
          <a:solidFill>
            <a:srgbClr val="DA1B2E"/>
          </a:solidFill>
        </p:spPr>
      </p:sp>
      <p:sp>
        <p:nvSpPr>
          <p:cNvPr id="13" name="Text 11"/>
          <p:cNvSpPr/>
          <p:nvPr/>
        </p:nvSpPr>
        <p:spPr>
          <a:xfrm>
            <a:off x="9982200" y="2664619"/>
            <a:ext cx="3656171" cy="8434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Failure of Legacy Systems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982200" y="3636169"/>
            <a:ext cx="3656171" cy="17097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Traditional, static rule-based detection systems struggle to identify </a:t>
            </a:r>
            <a:r>
              <a:rPr lang="en-US" sz="16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new, zero-day, or highly obfuscated URLs</a:t>
            </a: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used in modern campaigns.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7832" y="5830372"/>
            <a:ext cx="13134737" cy="1814989"/>
          </a:xfrm>
          <a:prstGeom prst="roundRect">
            <a:avLst>
              <a:gd name="adj" fmla="val 4945"/>
            </a:avLst>
          </a:prstGeom>
          <a:solidFill>
            <a:srgbClr val="FFF6F7"/>
          </a:solidFill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430" y="6118027"/>
            <a:ext cx="351353" cy="28110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526381" y="6097310"/>
            <a:ext cx="2811661" cy="351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Recent Trends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526381" y="6662380"/>
            <a:ext cx="12142589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Reported statistics indicate that approximately </a:t>
            </a:r>
            <a:r>
              <a:rPr lang="en-US" sz="16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80% of all security breaches</a:t>
            </a:r>
            <a:r>
              <a:rPr lang="en-US" sz="16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originate with a successful phishing attack.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8449"/>
            <a:ext cx="11925895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Research Motivation and Strategic Goals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74426"/>
            <a:ext cx="131137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project addresses the need for adaptive and highly accurate URL detection by moving beyond static detection methods.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8309" y="3011567"/>
            <a:ext cx="649962" cy="6499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932277"/>
            <a:ext cx="3996690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Enhanced Adaptability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58309" y="4489728"/>
            <a:ext cx="419076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 a system that can quickly learn and adapt to novel phishing techniques and dynamic attacker obfuscation.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819" y="3011567"/>
            <a:ext cx="649962" cy="6499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9819" y="3932277"/>
            <a:ext cx="3420904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Superior Accuracy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5219819" y="4489728"/>
            <a:ext cx="419076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Achieve state-of-the-art precision and recall metrics, significantly improving overall detection performance.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1329" y="3011567"/>
            <a:ext cx="649962" cy="6499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1329" y="3932277"/>
            <a:ext cx="3643789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Real-Time Operation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9681329" y="4489728"/>
            <a:ext cx="419076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Ensure detection operates near real-time to facilitate integration into high-volume traffic inspection systems.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1083231" y="6364010"/>
            <a:ext cx="1278886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Goal: Construct an intelligent hybrid model combining robust, </a:t>
            </a:r>
            <a:r>
              <a:rPr lang="en-US" sz="1700" b="1" dirty="0">
                <a:solidFill>
                  <a:srgbClr val="790C1C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rule-based logic with a deep Artificial Neural Network (ANN)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to achieve low false positives and high precision.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58309" y="6120289"/>
            <a:ext cx="30480" cy="1180862"/>
          </a:xfrm>
          <a:prstGeom prst="rect">
            <a:avLst/>
          </a:prstGeom>
          <a:solidFill>
            <a:srgbClr val="DA1B2E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381" y="448985"/>
            <a:ext cx="7554635" cy="5370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System Architecture: An Overview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71381" y="1312545"/>
            <a:ext cx="13487638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Hybrid Detection System is structured around three core, interconnected modules that manage data processing, analysis, and interpretation.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133" y="1757243"/>
            <a:ext cx="12114014" cy="4385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47378" y="5061984"/>
            <a:ext cx="3194221" cy="3993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Visualization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2147378" y="3740208"/>
            <a:ext cx="3194221" cy="3993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Hybrid Detection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2147378" y="2404945"/>
            <a:ext cx="3194221" cy="3993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Feature Extraction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571381" y="6326148"/>
            <a:ext cx="4386977" cy="489823"/>
          </a:xfrm>
          <a:prstGeom prst="roundRect">
            <a:avLst>
              <a:gd name="adj" fmla="val 48002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642354" y="6417945"/>
            <a:ext cx="244912" cy="306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34616" y="6979206"/>
            <a:ext cx="2148364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Feature Extraction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34616" y="7345561"/>
            <a:ext cx="4060508" cy="7833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Capturing essential lexical, host-based, and content-based traits from the input URL for analysis.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121593" y="6326148"/>
            <a:ext cx="4387096" cy="489823"/>
          </a:xfrm>
          <a:prstGeom prst="roundRect">
            <a:avLst>
              <a:gd name="adj" fmla="val 48002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192685" y="6417945"/>
            <a:ext cx="244912" cy="306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5284827" y="6979206"/>
            <a:ext cx="2706648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Hybrid Detection Engine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5284827" y="7345561"/>
            <a:ext cx="4060627" cy="522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core decision layer, fusing weighted results from the heuristic and Neural Network modules.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9671923" y="6326148"/>
            <a:ext cx="4387096" cy="489823"/>
          </a:xfrm>
          <a:prstGeom prst="roundRect">
            <a:avLst>
              <a:gd name="adj" fmla="val 48002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743015" y="6417945"/>
            <a:ext cx="244912" cy="306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9835158" y="6979206"/>
            <a:ext cx="2463046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Visualization Interface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9835158" y="7345561"/>
            <a:ext cx="4060627" cy="5222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Providing interpretability via interactive radar and gauge charts, making results accessible.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739" y="454462"/>
            <a:ext cx="9217223" cy="5419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Acquisition and Feature Engineering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76739" y="1325999"/>
            <a:ext cx="13476923" cy="2636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Robust feature engineering is paramount for effective hybrid model training and performance.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739" y="1960364"/>
            <a:ext cx="5149572" cy="514957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135886" y="2207538"/>
            <a:ext cx="3880247" cy="3407688"/>
          </a:xfrm>
          <a:prstGeom prst="roundRect">
            <a:avLst>
              <a:gd name="adj" fmla="val 3220"/>
            </a:avLst>
          </a:prstGeom>
          <a:solidFill>
            <a:srgbClr val="FFFFFF"/>
          </a:solidFill>
        </p:spPr>
      </p:sp>
      <p:sp>
        <p:nvSpPr>
          <p:cNvPr id="6" name="Shape 3"/>
          <p:cNvSpPr/>
          <p:nvPr/>
        </p:nvSpPr>
        <p:spPr>
          <a:xfrm>
            <a:off x="6135886" y="2184678"/>
            <a:ext cx="3880247" cy="91440"/>
          </a:xfrm>
          <a:prstGeom prst="roundRect">
            <a:avLst>
              <a:gd name="adj" fmla="val 75696"/>
            </a:avLst>
          </a:prstGeom>
          <a:solidFill>
            <a:srgbClr val="DA1B2E"/>
          </a:solidFill>
        </p:spPr>
      </p:sp>
      <p:sp>
        <p:nvSpPr>
          <p:cNvPr id="7" name="Shape 4"/>
          <p:cNvSpPr/>
          <p:nvPr/>
        </p:nvSpPr>
        <p:spPr>
          <a:xfrm>
            <a:off x="7828836" y="1960364"/>
            <a:ext cx="494348" cy="494348"/>
          </a:xfrm>
          <a:prstGeom prst="roundRect">
            <a:avLst>
              <a:gd name="adj" fmla="val 184971"/>
            </a:avLst>
          </a:prstGeom>
          <a:solidFill>
            <a:srgbClr val="DA1B2E"/>
          </a:solidFill>
        </p:spPr>
      </p:sp>
      <p:sp>
        <p:nvSpPr>
          <p:cNvPr id="8" name="Text 5"/>
          <p:cNvSpPr/>
          <p:nvPr/>
        </p:nvSpPr>
        <p:spPr>
          <a:xfrm>
            <a:off x="7977188" y="2083951"/>
            <a:ext cx="197644" cy="247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323528" y="2619494"/>
            <a:ext cx="2168366" cy="2709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Curated Datasets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323528" y="3055263"/>
            <a:ext cx="3504962" cy="10544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Approximately </a:t>
            </a: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3,000 URLs</a:t>
            </a: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were collected and balanced between verified phishing instances and legitimate web addresses from sources like PhishTank and Kaggle.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10180915" y="2207538"/>
            <a:ext cx="3880247" cy="3407688"/>
          </a:xfrm>
          <a:prstGeom prst="roundRect">
            <a:avLst>
              <a:gd name="adj" fmla="val 3220"/>
            </a:avLst>
          </a:prstGeom>
          <a:solidFill>
            <a:srgbClr val="FFFFFF"/>
          </a:solidFill>
        </p:spPr>
      </p:sp>
      <p:sp>
        <p:nvSpPr>
          <p:cNvPr id="12" name="Shape 9"/>
          <p:cNvSpPr/>
          <p:nvPr/>
        </p:nvSpPr>
        <p:spPr>
          <a:xfrm>
            <a:off x="10180915" y="2184678"/>
            <a:ext cx="3880247" cy="91440"/>
          </a:xfrm>
          <a:prstGeom prst="roundRect">
            <a:avLst>
              <a:gd name="adj" fmla="val 75696"/>
            </a:avLst>
          </a:prstGeom>
          <a:solidFill>
            <a:srgbClr val="DA1B2E"/>
          </a:solidFill>
        </p:spPr>
      </p:sp>
      <p:sp>
        <p:nvSpPr>
          <p:cNvPr id="13" name="Shape 10"/>
          <p:cNvSpPr/>
          <p:nvPr/>
        </p:nvSpPr>
        <p:spPr>
          <a:xfrm>
            <a:off x="11873865" y="1960364"/>
            <a:ext cx="494348" cy="494348"/>
          </a:xfrm>
          <a:prstGeom prst="roundRect">
            <a:avLst>
              <a:gd name="adj" fmla="val 184971"/>
            </a:avLst>
          </a:prstGeom>
          <a:solidFill>
            <a:srgbClr val="DA1B2E"/>
          </a:solidFill>
        </p:spPr>
      </p:sp>
      <p:sp>
        <p:nvSpPr>
          <p:cNvPr id="14" name="Text 11"/>
          <p:cNvSpPr/>
          <p:nvPr/>
        </p:nvSpPr>
        <p:spPr>
          <a:xfrm>
            <a:off x="12022217" y="2083951"/>
            <a:ext cx="197644" cy="247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68558" y="2619494"/>
            <a:ext cx="2422922" cy="2709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Feature Set Definition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368558" y="3055263"/>
            <a:ext cx="3504962" cy="7908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 extracted </a:t>
            </a: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over 27 distinct features</a:t>
            </a: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meticulously categorised into three types for comprehensive analysis.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10368558" y="3994309"/>
            <a:ext cx="3504962" cy="2636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Lexical (e.g., URL length, entropy)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10368558" y="4315539"/>
            <a:ext cx="3504962" cy="527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Host-based (e.g., SSL validity, registration age)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10368558" y="4900374"/>
            <a:ext cx="3504962" cy="527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Content-based (e.g., embedded keywords like "login" or "verify")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135886" y="6027182"/>
            <a:ext cx="7925276" cy="1562576"/>
          </a:xfrm>
          <a:prstGeom prst="roundRect">
            <a:avLst>
              <a:gd name="adj" fmla="val 7022"/>
            </a:avLst>
          </a:prstGeom>
          <a:solidFill>
            <a:srgbClr val="FFFFFF"/>
          </a:solidFill>
        </p:spPr>
      </p:sp>
      <p:sp>
        <p:nvSpPr>
          <p:cNvPr id="21" name="Shape 18"/>
          <p:cNvSpPr/>
          <p:nvPr/>
        </p:nvSpPr>
        <p:spPr>
          <a:xfrm>
            <a:off x="6135886" y="6004322"/>
            <a:ext cx="7925276" cy="91440"/>
          </a:xfrm>
          <a:prstGeom prst="roundRect">
            <a:avLst>
              <a:gd name="adj" fmla="val 75696"/>
            </a:avLst>
          </a:prstGeom>
          <a:solidFill>
            <a:srgbClr val="DA1B2E"/>
          </a:solidFill>
        </p:spPr>
      </p:sp>
      <p:sp>
        <p:nvSpPr>
          <p:cNvPr id="22" name="Shape 19"/>
          <p:cNvSpPr/>
          <p:nvPr/>
        </p:nvSpPr>
        <p:spPr>
          <a:xfrm>
            <a:off x="9851350" y="5780008"/>
            <a:ext cx="494348" cy="494348"/>
          </a:xfrm>
          <a:prstGeom prst="roundRect">
            <a:avLst>
              <a:gd name="adj" fmla="val 184971"/>
            </a:avLst>
          </a:prstGeom>
          <a:solidFill>
            <a:srgbClr val="DA1B2E"/>
          </a:solidFill>
        </p:spPr>
      </p:sp>
      <p:sp>
        <p:nvSpPr>
          <p:cNvPr id="23" name="Text 20"/>
          <p:cNvSpPr/>
          <p:nvPr/>
        </p:nvSpPr>
        <p:spPr>
          <a:xfrm>
            <a:off x="9999702" y="5903595"/>
            <a:ext cx="197644" cy="247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6323528" y="6439138"/>
            <a:ext cx="2576512" cy="2709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Preprocessing Pipeline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6323528" y="6874907"/>
            <a:ext cx="7549991" cy="527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underwent stringent cleaning, normalization, and tokenization to prepare the features for optimal model consumption and training.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147" y="472321"/>
            <a:ext cx="7305556" cy="565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Hybrid Detection Model Design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01147" y="1380887"/>
            <a:ext cx="13428107" cy="274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strength of our approach lies in the synergistic combination of two distinct detection methodologies.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1147" y="4238863"/>
            <a:ext cx="13428107" cy="22860"/>
          </a:xfrm>
          <a:prstGeom prst="roundRect">
            <a:avLst>
              <a:gd name="adj" fmla="val 315622"/>
            </a:avLst>
          </a:prstGeom>
          <a:solidFill>
            <a:srgbClr val="DFB8BC"/>
          </a:solidFill>
        </p:spPr>
      </p:sp>
      <p:sp>
        <p:nvSpPr>
          <p:cNvPr id="5" name="Shape 3"/>
          <p:cNvSpPr/>
          <p:nvPr/>
        </p:nvSpPr>
        <p:spPr>
          <a:xfrm>
            <a:off x="601147" y="1848922"/>
            <a:ext cx="6606659" cy="2389942"/>
          </a:xfrm>
          <a:prstGeom prst="roundRect">
            <a:avLst>
              <a:gd name="adj" fmla="val 301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97236" y="2028230"/>
            <a:ext cx="4414480" cy="3389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Rule-Based Module (Heuristics)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80455" y="2470190"/>
            <a:ext cx="6248043" cy="5495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Responsible for detecting explicit, known phishing signatures and indicators based on predefined rules and expert knowledge.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80455" y="3122771"/>
            <a:ext cx="6248043" cy="274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Checks for high-risk IP addresses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80455" y="3457575"/>
            <a:ext cx="6248043" cy="274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Identifies suspicious subdomain patterns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80455" y="3792379"/>
            <a:ext cx="6248043" cy="274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Scores based on known deceptive keywords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7422475" y="4261723"/>
            <a:ext cx="6606778" cy="2389942"/>
          </a:xfrm>
          <a:prstGeom prst="rect">
            <a:avLst/>
          </a:prstGeom>
          <a:solidFill>
            <a:srgbClr val="F9D2D6"/>
          </a:solidFill>
        </p:spPr>
      </p:sp>
      <p:sp>
        <p:nvSpPr>
          <p:cNvPr id="12" name="Text 10"/>
          <p:cNvSpPr/>
          <p:nvPr/>
        </p:nvSpPr>
        <p:spPr>
          <a:xfrm>
            <a:off x="8508325" y="4433411"/>
            <a:ext cx="4435078" cy="3389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Artificial Neural Network (ANN)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01783" y="4875371"/>
            <a:ext cx="6248162" cy="5495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4-layer feedforward network trained to learn subtle, non-linear relationships and hidden features indicative of new threats.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601783" y="5527953"/>
            <a:ext cx="6248162" cy="274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Activation: ReLU and Sigmoid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601783" y="5862757"/>
            <a:ext cx="6248162" cy="274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Regularization: Dropout layers applied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601783" y="6197560"/>
            <a:ext cx="6248162" cy="274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Optimization: Adam optimizer used for training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858798" y="7015282"/>
            <a:ext cx="13170456" cy="5495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Fusion Mechanism: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The final prediction is a weighted average of the heuristic score and the ANN probability, balancing interpretability with advanced pattern recognition.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601147" y="6822043"/>
            <a:ext cx="22860" cy="936069"/>
          </a:xfrm>
          <a:prstGeom prst="rect">
            <a:avLst/>
          </a:prstGeom>
          <a:solidFill>
            <a:srgbClr val="DA1B2E"/>
          </a:solid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559" y="519827"/>
            <a:ext cx="8730972" cy="6209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Implementation Stack and Toolset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60559" y="1518166"/>
            <a:ext cx="13309283" cy="301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modern, industry-standard technology stack was employed to ensure scalability, speed, and ease of deployment.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0559" y="2032397"/>
            <a:ext cx="377428" cy="3774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0559" y="2645688"/>
            <a:ext cx="2483644" cy="3103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Core Languages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60559" y="3069312"/>
            <a:ext cx="6536650" cy="603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provides the foundation for data processing, feature engineering, and model training scripts.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3072" y="2032397"/>
            <a:ext cx="377428" cy="3774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3072" y="2645688"/>
            <a:ext cx="2483644" cy="3103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AI Frameworks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33072" y="3069312"/>
            <a:ext cx="6536769" cy="603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TensorFlow and Keras were crucial for efficient design, training, and deployment of the Artificial Neural Network.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559" y="4050625"/>
            <a:ext cx="377428" cy="3774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60559" y="4663916"/>
            <a:ext cx="2483644" cy="3103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Manipulation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660559" y="5087541"/>
            <a:ext cx="6536650" cy="603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Pandas and NumPy provided robust tools for dataset handling, transformation, and numerical operations.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3072" y="4050625"/>
            <a:ext cx="377428" cy="3774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3072" y="4663916"/>
            <a:ext cx="2483644" cy="3103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Real-Time UI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33072" y="5087541"/>
            <a:ext cx="6536769" cy="603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Gradio was selected to build an intuitive, web-based interface for live testing and demonstration of the system.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0559" y="6068854"/>
            <a:ext cx="377428" cy="37742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60559" y="6682145"/>
            <a:ext cx="2483644" cy="3103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Visual Output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660559" y="7105769"/>
            <a:ext cx="6536650" cy="603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Plotly was utilised for generating informative, interactive visualization charts, enhancing system interpretability.</a:t>
            </a:r>
            <a:endParaRPr lang="en-US" sz="14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3072" y="6068854"/>
            <a:ext cx="377428" cy="37742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33072" y="6682145"/>
            <a:ext cx="2713672" cy="3103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Deployment Strategy</a:t>
            </a:r>
            <a:endParaRPr lang="en-US" sz="1950" dirty="0"/>
          </a:p>
        </p:txBody>
      </p:sp>
      <p:sp>
        <p:nvSpPr>
          <p:cNvPr id="21" name="Text 13"/>
          <p:cNvSpPr/>
          <p:nvPr/>
        </p:nvSpPr>
        <p:spPr>
          <a:xfrm>
            <a:off x="7433072" y="7105769"/>
            <a:ext cx="6536769" cy="603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system is packaged to be cloud-ready and supports rapid deployment on services like Vercel or local execution.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15" y="483394"/>
            <a:ext cx="7913370" cy="11565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Performance Evaluation and Results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5315" y="1903571"/>
            <a:ext cx="7913370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hybrid model exhibits exceptional predictive capability, demonstrating significant improvement over individual components.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5315" y="2751892"/>
            <a:ext cx="2491264" cy="5800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98.2%</a:t>
            </a:r>
            <a:endParaRPr lang="en-US" sz="4550" dirty="0"/>
          </a:p>
        </p:txBody>
      </p:sp>
      <p:sp>
        <p:nvSpPr>
          <p:cNvPr id="6" name="Text 3"/>
          <p:cNvSpPr/>
          <p:nvPr/>
        </p:nvSpPr>
        <p:spPr>
          <a:xfrm>
            <a:off x="704255" y="3551634"/>
            <a:ext cx="2313265" cy="2890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Accuracy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15315" y="3946088"/>
            <a:ext cx="2491264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Overall successful classification rate.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326249" y="2751892"/>
            <a:ext cx="2491383" cy="5800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97.8%</a:t>
            </a:r>
            <a:endParaRPr lang="en-US" sz="4550" dirty="0"/>
          </a:p>
        </p:txBody>
      </p:sp>
      <p:sp>
        <p:nvSpPr>
          <p:cNvPr id="9" name="Text 6"/>
          <p:cNvSpPr/>
          <p:nvPr/>
        </p:nvSpPr>
        <p:spPr>
          <a:xfrm>
            <a:off x="3415308" y="3551634"/>
            <a:ext cx="2313265" cy="2890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Precision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3326249" y="3946088"/>
            <a:ext cx="2491383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Minimising false alarms for legitimate URLs.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037302" y="2751892"/>
            <a:ext cx="2491383" cy="5800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98.5%</a:t>
            </a:r>
            <a:endParaRPr lang="en-US" sz="4550" dirty="0"/>
          </a:p>
        </p:txBody>
      </p:sp>
      <p:sp>
        <p:nvSpPr>
          <p:cNvPr id="12" name="Text 9"/>
          <p:cNvSpPr/>
          <p:nvPr/>
        </p:nvSpPr>
        <p:spPr>
          <a:xfrm>
            <a:off x="6126361" y="3551634"/>
            <a:ext cx="2313265" cy="2890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Recall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037302" y="3946088"/>
            <a:ext cx="2491383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Identifying the majority of true phishing threats.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3326249" y="4948238"/>
            <a:ext cx="2491383" cy="5800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100ms</a:t>
            </a:r>
            <a:endParaRPr lang="en-US" sz="4550" dirty="0"/>
          </a:p>
        </p:txBody>
      </p:sp>
      <p:sp>
        <p:nvSpPr>
          <p:cNvPr id="15" name="Text 12"/>
          <p:cNvSpPr/>
          <p:nvPr/>
        </p:nvSpPr>
        <p:spPr>
          <a:xfrm>
            <a:off x="3415308" y="5747980"/>
            <a:ext cx="2313265" cy="2890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Detection Speed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3326249" y="6142434"/>
            <a:ext cx="2491383" cy="8440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Processing time per single URL, enabling real-time filtering.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15315" y="7184231"/>
            <a:ext cx="7913370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Crucially, the hybrid fusion technique </a:t>
            </a:r>
            <a:r>
              <a:rPr lang="en-US" sz="13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drastically reduces the rate of false positives</a:t>
            </a: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compared to a standalone ANN, making it practical for real-world application.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433" y="328017"/>
            <a:ext cx="6085284" cy="392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Real-World Impact and Ethical Design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17433" y="958929"/>
            <a:ext cx="13795534" cy="1908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Beyond the laboratory, this research offers immediate and long-term utility while adhering to core ethical principles.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7433" y="1403152"/>
            <a:ext cx="2904768" cy="313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Immediate Integration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417433" y="1836182"/>
            <a:ext cx="6752273" cy="1908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Email Security Gateways: Filtering malicious links before they reach the user's inbox.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7433" y="2068711"/>
            <a:ext cx="6752273" cy="1908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Browser Plugins: Providing point-of-click threat assessment for end-users.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7433" y="2301240"/>
            <a:ext cx="6752273" cy="1908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Enterprise APIs: Scalable threat intelligence for security operations centres (SOCs).</a:t>
            </a:r>
            <a:endParaRPr lang="en-US" sz="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433" y="2626281"/>
            <a:ext cx="6752273" cy="675227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8314" y="1403152"/>
            <a:ext cx="2930962" cy="313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Ethical Considerations</a:t>
            </a:r>
            <a:endParaRPr lang="en-US" sz="19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3082" y="1854875"/>
            <a:ext cx="178832" cy="17883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855863" y="1851184"/>
            <a:ext cx="1648182" cy="1960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Privacy Preservation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855863" y="2166461"/>
            <a:ext cx="6364724" cy="1908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system does not store or log user URLs, focusing solely on feature extraction and classification.</a:t>
            </a:r>
            <a:endParaRPr lang="en-US" sz="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3082" y="2599492"/>
            <a:ext cx="178832" cy="1788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55863" y="2595801"/>
            <a:ext cx="1569720" cy="1960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Research Use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7855863" y="2911078"/>
            <a:ext cx="6364724" cy="1908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current demonstration platform is designated for educational and academic research purposes.</a:t>
            </a:r>
            <a:endParaRPr lang="en-US" sz="9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3082" y="3344108"/>
            <a:ext cx="178832" cy="17883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55863" y="3340418"/>
            <a:ext cx="1569720" cy="1960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Transparency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7855863" y="3655695"/>
            <a:ext cx="6364724" cy="381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hybrid design maintains a degree of transparency absent in black-box models due to the rule-based component.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6865</Words>
  <Application>WPS Presentation</Application>
  <PresentationFormat>On-screen Show (16:9)</PresentationFormat>
  <Paragraphs>238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Sora Semi Bold</vt:lpstr>
      <vt:lpstr>Sora Semi Bold</vt:lpstr>
      <vt:lpstr>Sora Semi Bold</vt:lpstr>
      <vt:lpstr>Sora Light</vt:lpstr>
      <vt:lpstr>Sora Light</vt:lpstr>
      <vt:lpstr>Sora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Nigerian Queen</cp:lastModifiedBy>
  <cp:revision>5</cp:revision>
  <dcterms:created xsi:type="dcterms:W3CDTF">2025-10-19T13:11:00Z</dcterms:created>
  <dcterms:modified xsi:type="dcterms:W3CDTF">2025-10-22T06:16:48Z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D038ACDBD5994BBA9316B7C152FEC4EB_12</vt:lpwstr>
  </property>
  <property fmtid="{D5CDD505-2E9C-101B-9397-08002B2CF9AE}" pid="3" name="KSOProductBuildVer">
    <vt:lpwstr>1033-12.2.0.23131</vt:lpwstr>
  </property>
</Properties>
</file>